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7" r:id="rId3"/>
    <p:sldId id="264" r:id="rId4"/>
    <p:sldId id="265" r:id="rId5"/>
    <p:sldId id="263" r:id="rId6"/>
    <p:sldId id="260" r:id="rId7"/>
    <p:sldId id="259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29" autoAdjust="0"/>
  </p:normalViewPr>
  <p:slideViewPr>
    <p:cSldViewPr>
      <p:cViewPr varScale="1">
        <p:scale>
          <a:sx n="97" d="100"/>
          <a:sy n="97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E063B-DF6D-4D6A-8FE6-20DD28F7BA5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4D0C4-9570-4A4E-A4BF-5FFC8626A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современном</a:t>
            </a:r>
            <a:r>
              <a:rPr lang="ru-RU" baseline="0" dirty="0" smtClean="0"/>
              <a:t> этапе развития </a:t>
            </a:r>
            <a:r>
              <a:rPr lang="ru-RU" baseline="0" dirty="0" err="1" smtClean="0"/>
              <a:t>диабетологии</a:t>
            </a:r>
            <a:r>
              <a:rPr lang="ru-RU" baseline="0" dirty="0" smtClean="0"/>
              <a:t> принято использовать именно термин « управление» Сахарным диабетом 2 типа, так как термин «лечение» не отражает комплекс всех мероприятий, необходимых для успешной жизни с таким заболеванием. Данный комплекс включает диетотерапию, физическую активность, обучение и участие пациента и медикаментозная </a:t>
            </a:r>
            <a:r>
              <a:rPr lang="ru-RU" baseline="0" dirty="0" err="1" smtClean="0"/>
              <a:t>таблетированная</a:t>
            </a:r>
            <a:r>
              <a:rPr lang="ru-RU" baseline="0" dirty="0" smtClean="0"/>
              <a:t> или инсулинотерапия.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C023-9B44-4770-94D8-B6C0E524DF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4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Механизм лечебного действия физических нагрузок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работающие мышцы активно поглощают из крови сахар, за счет чего его уровень в крови снижается.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при физической нагрузке увеличивается расход энергии и, если такая нагрузка достаточно интенсивная и регулярная, в ход идут энергетические запасы (то есть жир) и снижается вес тела. Физическая нагрузка непосредственным образом, а не только через снижение веса, положительно воздействует на основной дефект при сахарном диабете 2 типа – сниженную чувствительность к инсулину.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улучшают физическое и психическое состояние;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тренируют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сердечно-сосудистую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систему и снижаю артериальной давление;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улучшают показатели липидного обмена (холестерин и др.);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повышают чувствительность клеток к инсулину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D0C4-9570-4A4E-A4BF-5FFC8626AA8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2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универсальными подходящими видами физической активности являются ходьба, плавание и езда на велосипеде легкой или умеренной интенсивности. Для тех, кто только начинает заниматься «с нуля», продолжительность занятий должна возрастать постепенно с 5-10 минут до 45-60 минут в день. В одиночку систематические занятия под силу не каждому, поэтому, если имеется такая возможность, полезно включиться в группу.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Важна регулярность и постоянность физических нагрузок. Они должны быть не реже 3 раз в неделю. При длительном перерыве положительный эффект от физических упражнений быстро исчезает.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Важным фактором является сокращение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времени,проводимого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рулем автомобиля и просмотром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телефизора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D0C4-9570-4A4E-A4BF-5FFC8626AA8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0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 пример </a:t>
            </a:r>
            <a:r>
              <a:rPr lang="ru-RU" dirty="0" err="1" smtClean="0"/>
              <a:t>упражнений,которые</a:t>
            </a:r>
            <a:r>
              <a:rPr lang="ru-RU" dirty="0" smtClean="0"/>
              <a:t> Вы можете использовать для занятий</a:t>
            </a:r>
            <a:r>
              <a:rPr lang="ru-RU" baseline="0" dirty="0" smtClean="0"/>
              <a:t> дома. Повторяйте каждый вид упражнений от 5 до 10-2раз,увеличвая кратность </a:t>
            </a:r>
            <a:r>
              <a:rPr lang="ru-RU" baseline="0" dirty="0" err="1" smtClean="0"/>
              <a:t>постепеннно</a:t>
            </a:r>
            <a:r>
              <a:rPr lang="ru-RU" baseline="0" dirty="0" smtClean="0"/>
              <a:t>. На начальном тапе достаточно 1минут,затем </a:t>
            </a:r>
            <a:r>
              <a:rPr lang="ru-RU" baseline="0" dirty="0" err="1" smtClean="0"/>
              <a:t>увеличвайте</a:t>
            </a:r>
            <a:r>
              <a:rPr lang="ru-RU" baseline="0" dirty="0" smtClean="0"/>
              <a:t> продолжительность до 20минут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D0C4-9570-4A4E-A4BF-5FFC8626AA8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Интенсивность и частота физических упражнений должны нарастать медленно, но они должны быть регулярными, по крайней мере, 3-4 раза в неделю.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начать с регулярной ходьбы по 30-40 минут в день. Полезны езда на велосипеде, плаванье, бег трусцой и танцы.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касается интенсивности, то рекомендуется, чтобы частота пульса составляла до 50% от максимальной или пульс не выше 110 ударов в минуту, по крайней мере, на начальном этапе программы физического оздоровления.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как при физической нагрузке сильно возрастает нагрузка на ноги, увеличивается опасность их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травмирования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(потертости, мозоли). Поэтому обувь для занятий, в том числе и прогулок, должна быть очень мягкой и удобной. Необходимо осматривать ноги до и после физических нагрузок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конечно,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глюкометр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должен быть под рукой далее мы обсудим необходимость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самоконтроля для купирования гипогликемий и  опасностях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гипергшикемии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физической нагрузке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D0C4-9570-4A4E-A4BF-5FFC8626AA8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Основное правило для пациентов с сахарным диабетом - никогда не начинать физическую нагрузку при </a:t>
            </a:r>
            <a:r>
              <a:rPr lang="ru-RU" sz="1200" u="sng" dirty="0" smtClean="0">
                <a:solidFill>
                  <a:srgbClr val="FF0000"/>
                </a:solidFill>
              </a:rPr>
              <a:t>сахаре крови выше 14 - 16 </a:t>
            </a:r>
            <a:r>
              <a:rPr lang="ru-RU" sz="1200" u="sng" dirty="0" err="1" smtClean="0">
                <a:solidFill>
                  <a:srgbClr val="FF0000"/>
                </a:solidFill>
              </a:rPr>
              <a:t>ммоль</a:t>
            </a:r>
            <a:r>
              <a:rPr lang="ru-RU" sz="1200" u="sng" dirty="0" smtClean="0">
                <a:solidFill>
                  <a:srgbClr val="FF0000"/>
                </a:solidFill>
              </a:rPr>
              <a:t>/л</a:t>
            </a:r>
            <a:r>
              <a:rPr lang="ru-RU" sz="1200" dirty="0" smtClean="0">
                <a:solidFill>
                  <a:schemeClr val="bg1"/>
                </a:solidFill>
              </a:rPr>
              <a:t>. Сначала необходимо дождаться снижения уровня сахара в крови под действием инсулина.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 Помните, что </a:t>
            </a:r>
            <a:r>
              <a:rPr lang="ru-RU" sz="1200" u="sng" dirty="0" smtClean="0">
                <a:solidFill>
                  <a:srgbClr val="FF0000"/>
                </a:solidFill>
              </a:rPr>
              <a:t>гипогликемия</a:t>
            </a:r>
            <a:r>
              <a:rPr lang="ru-RU" sz="1200" dirty="0" smtClean="0">
                <a:solidFill>
                  <a:schemeClr val="bg1"/>
                </a:solidFill>
              </a:rPr>
              <a:t> может развиться не только во время физической нагрузки, но и спустя несколько часов после ее окончания. Примите меры, чтобы не было ночной гипогликемии.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       Необходимо хорошо знать симптомы гипогликемии ,такие как . Всегда иметь при себе легкоусвояемые углеводы.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 Избегать </a:t>
            </a:r>
            <a:r>
              <a:rPr lang="ru-RU" sz="1200" dirty="0" err="1" smtClean="0">
                <a:solidFill>
                  <a:schemeClr val="bg1"/>
                </a:solidFill>
              </a:rPr>
              <a:t>травмоопасных</a:t>
            </a:r>
            <a:r>
              <a:rPr lang="ru-RU" sz="1200" dirty="0" smtClean="0">
                <a:solidFill>
                  <a:schemeClr val="bg1"/>
                </a:solidFill>
              </a:rPr>
              <a:t> видов спорта, особенно при развившейся </a:t>
            </a:r>
            <a:r>
              <a:rPr lang="ru-RU" sz="1200" dirty="0" err="1" smtClean="0">
                <a:solidFill>
                  <a:schemeClr val="bg1"/>
                </a:solidFill>
              </a:rPr>
              <a:t>ангиопатии</a:t>
            </a:r>
            <a:r>
              <a:rPr lang="ru-RU" sz="1200" dirty="0" smtClean="0">
                <a:solidFill>
                  <a:schemeClr val="bg1"/>
                </a:solidFill>
              </a:rPr>
              <a:t>, т.к. при снижении регенеративных и защитных способностей организма резко повышается вероятность развития гнойно-септических осложнений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  <a:r>
              <a:rPr lang="ru-RU" sz="1200" dirty="0" err="1" smtClean="0">
                <a:solidFill>
                  <a:schemeClr val="bg1"/>
                </a:solidFill>
              </a:rPr>
              <a:t>гемофтальм</a:t>
            </a:r>
            <a:r>
              <a:rPr lang="ru-RU" sz="1200" dirty="0" smtClean="0">
                <a:solidFill>
                  <a:schemeClr val="bg1"/>
                </a:solidFill>
              </a:rPr>
              <a:t>, отслойка сетчатки, первые полгода после </a:t>
            </a:r>
            <a:r>
              <a:rPr lang="ru-RU" sz="1200" dirty="0" err="1" smtClean="0">
                <a:solidFill>
                  <a:schemeClr val="bg1"/>
                </a:solidFill>
              </a:rPr>
              <a:t>лазерокоагуляции</a:t>
            </a:r>
            <a:r>
              <a:rPr lang="ru-RU" sz="1200" dirty="0" smtClean="0">
                <a:solidFill>
                  <a:schemeClr val="bg1"/>
                </a:solidFill>
              </a:rPr>
              <a:t> сетчатки;</a:t>
            </a:r>
          </a:p>
          <a:p>
            <a:r>
              <a:rPr lang="ru-RU" sz="1200" dirty="0" err="1" smtClean="0">
                <a:solidFill>
                  <a:schemeClr val="bg1"/>
                </a:solidFill>
              </a:rPr>
              <a:t>препролиферативная</a:t>
            </a:r>
            <a:r>
              <a:rPr lang="ru-RU" sz="1200" dirty="0" smtClean="0">
                <a:solidFill>
                  <a:schemeClr val="bg1"/>
                </a:solidFill>
              </a:rPr>
              <a:t> и пролиферативная </a:t>
            </a:r>
            <a:r>
              <a:rPr lang="ru-RU" sz="1200" dirty="0" err="1" smtClean="0">
                <a:solidFill>
                  <a:schemeClr val="bg1"/>
                </a:solidFill>
              </a:rPr>
              <a:t>ретинопатия</a:t>
            </a:r>
            <a:r>
              <a:rPr lang="ru-RU" sz="1200" dirty="0" smtClean="0">
                <a:solidFill>
                  <a:schemeClr val="bg1"/>
                </a:solidFill>
              </a:rPr>
              <a:t> - противопоказаны нагрузки с резким повышением АД, бокс, силовые, с вероятностью травмы глаза и головы, аэробные, </a:t>
            </a:r>
            <a:r>
              <a:rPr lang="ru-RU" sz="1200" dirty="0" err="1" smtClean="0">
                <a:solidFill>
                  <a:schemeClr val="bg1"/>
                </a:solidFill>
              </a:rPr>
              <a:t>джоггинг</a:t>
            </a:r>
            <a:r>
              <a:rPr lang="ru-RU" sz="12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неконтролируемая артериальная гипертензия.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D0C4-9570-4A4E-A4BF-5FFC8626AA8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Выделяют три степени тяжести гипогликемии: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Легкую.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Средней тяжести.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Тяжелую.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Легкая гипогликемия проявляется следующими признаками (симптомами):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-Потливостью.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-Резким повышением аппетита, причем иногда значительно (“волчий голод”).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-Сердцебиением.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-Онемением губ и кончика языка.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-Ослабление концентрации внимания.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может появиться ощущение слабости в ногах (“ватные ноги”), т.е. проявления мышечной слабости; характерно также неустойчивое настроение - беспричинная агрессивность или подавленное настроение. При этом не обязательно должны присутствовать все симптомы гипогликемии, а обычно у каждого больного проявляется по преимуществу то или иное их сочетание.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Гипогликемия средней тяжести.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гипогликемии средней тяжести, к симптомам гипогликемии легкой степени добавляются следующие: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-Дрожание тела.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-Нарушение зрения, например, в виде мушек перед глазами.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-Кроме того, в еще большей степени затрудняется мышление, действия становятся неосмысленными, иногда “странными”, теряется ориентация.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Тяжелая гипогликемия.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Тяжелая гипогликемия проявляется потерей сознания, что иногда сопровождается также приступами судорог. Нервные клетки для своего питания используют только глюкозу крови, и поэтому потеря сознания связана с нарушением питания мозга при низком сахаре крови. Но при этом нервные клетки мозга не гибнут, а только лишь не в состоянии нормально функционировать при таком низком сахаре крови. Нормализация сахара крови ведет и к восстановлению сознания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D0C4-9570-4A4E-A4BF-5FFC8626AA8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Легкую форму гипогликемии устраняет прием 1-2 ХЕ (12-24 г углеводов) в виде сахара, глюкозы, хлеба или сладких фруктов.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гипогликемия вызвана слишком большим перерывом между инъекцией инсулина и приемом пищи, то предпочтительно немедленно приступить к еде, в первую очередь к гарниру, например, макаронным изделиям, рису или другим, содержащим углеводы гарнирам.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Гипогликемия средней тяжести.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гипогликемии средней тяжести рекомендуется принять 1-2 ХЕ быстро всасывающихся (“быстрых”) углеводов, например, виноградный сахар, сироп, колу, сахаросодержащий лимонад, и дополнительно 1-2 ХЕ хлеба, чтобы предотвратить развитие новой отсроченной гипогликемии.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Тяжелая гипогликемия.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тяжелой гипогликемии больной, в виду потери сознания, не может выйти самостоятельно - ему должны оказать помощь окружающие: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 всего нужно предотвратить развитие удушья. Для этого больного нужно положить на бок, в устойчивом положении.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 вливать жидкость больному, пока он находится без сознания и не может самостоятельно глотать (это может вызвать попадание жидкости в дыхательные пути).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есть раствор глюкагона под рукой, он вводится внутримышечно (например, в плечо, ягодицу, бедро).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Кусочек сахара или меда положить в защечный мешок. Голову держать, повернутой в ту сторону, куда закладывается сахар.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Вызвать врача.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D0C4-9570-4A4E-A4BF-5FFC8626AA8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3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3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2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4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9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4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7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3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0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0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2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6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" y="0"/>
            <a:ext cx="121777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" y="0"/>
            <a:ext cx="12177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8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" y="0"/>
            <a:ext cx="12177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" y="0"/>
            <a:ext cx="12177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" y="0"/>
            <a:ext cx="12177718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39616" y="6453336"/>
            <a:ext cx="914400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Н.А. Черникова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. Физическая активность при сахарном диабете. С чего начать? Диабет образ жизни. № 2, стр. 36 ,2017г.</a:t>
            </a:r>
          </a:p>
        </p:txBody>
      </p:sp>
    </p:spTree>
    <p:extLst>
      <p:ext uri="{BB962C8B-B14F-4D97-AF65-F5344CB8AC3E}">
        <p14:creationId xmlns:p14="http://schemas.microsoft.com/office/powerpoint/2010/main" val="34714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" y="0"/>
            <a:ext cx="121840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" y="0"/>
            <a:ext cx="121840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" y="0"/>
            <a:ext cx="121840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" y="0"/>
            <a:ext cx="121840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8282" y="6500810"/>
            <a:ext cx="89297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Дедов И.И., Анциферов </a:t>
            </a:r>
            <a:r>
              <a:rPr lang="ru-RU" sz="14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М.Б.,Майоров</a:t>
            </a:r>
            <a:r>
              <a:rPr lang="ru-RU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А.Ю., Сурков Е.В., Мартынов В.Л. Структурированные программы обучения больных Сахарным диабетом.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" y="15167"/>
            <a:ext cx="121777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1133</Words>
  <Application>Microsoft Office PowerPoint</Application>
  <PresentationFormat>Широкоэкранный</PresentationFormat>
  <Paragraphs>67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нагрузка при сахарном диабете</dc:title>
  <dc:creator>Катерина</dc:creator>
  <cp:lastModifiedBy>Левина О.А.</cp:lastModifiedBy>
  <cp:revision>19</cp:revision>
  <dcterms:created xsi:type="dcterms:W3CDTF">2019-02-02T09:26:37Z</dcterms:created>
  <dcterms:modified xsi:type="dcterms:W3CDTF">2020-02-26T12:22:36Z</dcterms:modified>
</cp:coreProperties>
</file>